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2" r:id="rId2"/>
    <p:sldId id="263" r:id="rId3"/>
    <p:sldId id="314" r:id="rId4"/>
    <p:sldId id="315" r:id="rId5"/>
    <p:sldId id="313" r:id="rId6"/>
    <p:sldId id="317" r:id="rId7"/>
    <p:sldId id="318" r:id="rId8"/>
    <p:sldId id="319" r:id="rId9"/>
    <p:sldId id="320" r:id="rId10"/>
    <p:sldId id="321" r:id="rId11"/>
    <p:sldId id="322" r:id="rId12"/>
    <p:sldId id="324" r:id="rId13"/>
    <p:sldId id="323" r:id="rId14"/>
    <p:sldId id="325" r:id="rId15"/>
    <p:sldId id="326" r:id="rId16"/>
    <p:sldId id="327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25"/>
    <p:restoredTop sz="96291"/>
  </p:normalViewPr>
  <p:slideViewPr>
    <p:cSldViewPr snapToGrid="0" snapToObjects="1">
      <p:cViewPr varScale="1">
        <p:scale>
          <a:sx n="112" d="100"/>
          <a:sy n="112" d="100"/>
        </p:scale>
        <p:origin x="20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90887-CE38-884A-8F65-92B5CA407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1A073F-7BD7-EA42-8932-9EE152276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18660-FCAC-7849-844E-B275AC197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66372-A34B-2643-A20F-BFCAFCAF5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C8D21-E0E4-EB49-8E78-86DD708A3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384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437F5-0F8D-7B49-9E81-3427F712E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9CEFF-A3A2-9842-9BDF-A89BFB79C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F4865-D280-3C45-BEBE-901163D20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D97CF-AF5E-9A4E-B76B-09FC0D52A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FAB59-E71C-5743-8821-DF6143735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732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F1E924-B1A9-844C-AA4D-AEFEB29D50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E3976B-6F7D-7D46-AC52-67F4F5764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E5A2A-5E48-5449-9AFF-41B13F3C2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47AAA-A498-4144-98F6-223946B36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4F627-C8F0-0B48-BAD9-B9E7B5290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87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915C5-B52A-324E-B81F-D214A9FFD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5A1DD-9EB3-D147-8582-A9A25D8C9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64E9D-5478-E24B-B817-1039666B9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D2A10-FB12-CD48-98A5-696E47732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C8249-4DBD-4D48-AD65-7811D7CF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858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17593-418E-A84D-986D-5AC7331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96E42-4FB6-8C47-A47F-2B62AF00B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81EF9-41A6-FB4D-AA68-330D198B1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852BA-C05A-1F46-8EC2-CFF49F5DB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025F0-85ED-0444-8EF3-B5D6BEF8B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790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E497-0E77-6A44-8FBB-8416B098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878E5-41EF-7C40-868C-DD374A154B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D4BD6-B1E1-9848-BF38-ECB33E0D1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E1E65-25CC-2E46-9ED9-3880513E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C02E27-98C9-6040-8CCF-54F5D89C9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F99E3-1C5E-0C46-81B0-48599AF9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729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C7076-5EE8-B24C-BB01-9B9401A3F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15FC5-604B-4447-A5EA-67033E247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70321E-6FAE-4245-806A-900D5A1E3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87A075-6BD3-2544-B81A-B81AD9EFF5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A1569B-C3C2-D040-AA33-2A305C2620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AE6806-DA85-4A41-9A79-4D38256F2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10/2/22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1CEF64-46CD-F34C-89B0-52777CA93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91315E-AF7F-9B4F-8024-551A4BF9C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27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17322-1294-8B4D-88C9-3E563ADE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4F95A-0CFE-834C-B650-0A8D5B3D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10/2/22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8724E-93FB-CC4F-AC2C-5F11D9CEB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700F2-CBD6-974E-9987-932A245F6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09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17D329-EE84-704D-8B01-8476F5481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10/2/22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9326FD-0F2B-1342-8873-406D98A34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0848F-3CB8-A442-8087-88C19A58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442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E701F-A293-634B-90BC-8B759D16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E0FCA-8DDC-EB45-B3F3-0DAE00DF9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154E0-4BF2-F04E-BA3C-710291F77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D28D6-07EE-704A-910D-582216B2E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629A4-00E0-E64F-AC99-844A0DC95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D5A0A-411F-5C4E-A32A-DADC2720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8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60B05-32AB-A94D-A44B-7F78388AE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06AE79-ED98-424E-B5F1-D493EF4D58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6283A-2B88-5B4C-A18D-0394F3040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1B2F9-6300-D146-BF49-104E280AE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D27CB-FE8A-CB4D-8519-BE216E5CB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14E40-4CAD-6249-8FA4-6731638CA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959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CB057C-0011-E445-B3A8-A49CF6D7C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E9A14-2A74-9F44-A45E-D257523B8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304B9-2BA5-6146-8828-2B08B6CC6C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F2B3E-9815-C94D-B91F-B8C9C522B236}" type="datetimeFigureOut">
              <a:rPr lang="en-US" smtClean="0"/>
              <a:t>10/2/22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16290-6955-D044-BE3E-06AFA8DC5D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630EC-7646-B64D-B584-0CE4A7878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71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5CC06B-9715-7832-7997-42CC38F576F2}"/>
              </a:ext>
            </a:extLst>
          </p:cNvPr>
          <p:cNvSpPr txBox="1"/>
          <p:nvPr/>
        </p:nvSpPr>
        <p:spPr>
          <a:xfrm>
            <a:off x="2016550" y="502920"/>
            <a:ext cx="8158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Proposal-Free Temporal Action Detection </a:t>
            </a:r>
          </a:p>
          <a:p>
            <a:pPr algn="ctr"/>
            <a:r>
              <a:rPr lang="en-US" sz="3600" dirty="0"/>
              <a:t>via Global Segmentation Mask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2E438-E15C-5F6F-0028-6EAE63C1B370}"/>
              </a:ext>
            </a:extLst>
          </p:cNvPr>
          <p:cNvSpPr txBox="1"/>
          <p:nvPr/>
        </p:nvSpPr>
        <p:spPr>
          <a:xfrm>
            <a:off x="1916445" y="1912858"/>
            <a:ext cx="85687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Sauradip Nag</a:t>
            </a:r>
            <a:r>
              <a:rPr lang="en-US" sz="2200" baseline="30000" dirty="0"/>
              <a:t>1,2             </a:t>
            </a:r>
            <a:r>
              <a:rPr lang="en-US" sz="2200" dirty="0"/>
              <a:t>  Xiatian Zhu</a:t>
            </a:r>
            <a:r>
              <a:rPr lang="en-US" sz="2200" baseline="30000" dirty="0"/>
              <a:t>2,3                </a:t>
            </a:r>
            <a:r>
              <a:rPr lang="en-US" sz="2200" dirty="0"/>
              <a:t>Yi-Zhe Song</a:t>
            </a:r>
            <a:r>
              <a:rPr lang="en-US" sz="2200" baseline="30000" dirty="0"/>
              <a:t>1,2</a:t>
            </a:r>
            <a:r>
              <a:rPr lang="en-US" sz="2200" dirty="0"/>
              <a:t>            Tao Xiang</a:t>
            </a:r>
            <a:r>
              <a:rPr lang="en-US" sz="2200" baseline="30000" dirty="0"/>
              <a:t>1,2</a:t>
            </a: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FEB1D-9753-A373-7C00-EFC0646D2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123" y="2620260"/>
            <a:ext cx="1501140" cy="15011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C6256F-5916-1985-9CF3-0B12E221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37" y="2620260"/>
            <a:ext cx="1501140" cy="1501140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F34D9F-B4E8-BB01-1EDE-275E22967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135" y="2586585"/>
            <a:ext cx="1501140" cy="1501140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AC63BB-F57B-79DB-5228-0291C8A96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1307" y="2586585"/>
            <a:ext cx="1501140" cy="1501140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D69D94-67D8-0E38-98DA-6C57879067D5}"/>
              </a:ext>
            </a:extLst>
          </p:cNvPr>
          <p:cNvSpPr txBox="1"/>
          <p:nvPr/>
        </p:nvSpPr>
        <p:spPr>
          <a:xfrm>
            <a:off x="1386794" y="4408844"/>
            <a:ext cx="94184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aseline="30000" dirty="0"/>
              <a:t>1</a:t>
            </a:r>
            <a:r>
              <a:rPr lang="en-US" sz="2000" dirty="0"/>
              <a:t>CVSSP, University of Surrey, UK</a:t>
            </a:r>
          </a:p>
          <a:p>
            <a:pPr algn="ctr"/>
            <a:r>
              <a:rPr lang="en-US" sz="2000" baseline="30000" dirty="0"/>
              <a:t>2</a:t>
            </a:r>
            <a:r>
              <a:rPr lang="en-US" sz="2000" dirty="0"/>
              <a:t>iFlyTek-Surrey Joint Research Centre for Artificial Intelligence</a:t>
            </a:r>
          </a:p>
          <a:p>
            <a:pPr algn="ctr"/>
            <a:r>
              <a:rPr lang="en-IN" sz="2000" b="0" i="0" baseline="30000" dirty="0">
                <a:effectLst/>
                <a:latin typeface="Arial" panose="020B0604020202020204" pitchFamily="34" charset="0"/>
              </a:rPr>
              <a:t>3</a:t>
            </a:r>
            <a:r>
              <a:rPr lang="en-IN" sz="2000" b="0" i="0" dirty="0">
                <a:effectLst/>
                <a:latin typeface="Arial" panose="020B0604020202020204" pitchFamily="34" charset="0"/>
              </a:rPr>
              <a:t>Surrey Institute for People-Centred Artificial Intelligence, University of Surrey, UK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CB09D4-A66B-FB71-A988-E36E3AC8D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4713" y="5547390"/>
            <a:ext cx="1967320" cy="11247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A72BFE-A0EC-18B1-A8D9-AFD6F2A63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0149" y="5846207"/>
            <a:ext cx="2499406" cy="7373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C36F88-AB2F-3AA2-04B6-A80AC221D7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8219" y="5776877"/>
            <a:ext cx="3019146" cy="80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74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0C4F82-31A5-F846-86C9-798C90C26578}"/>
              </a:ext>
            </a:extLst>
          </p:cNvPr>
          <p:cNvSpPr txBox="1"/>
          <p:nvPr/>
        </p:nvSpPr>
        <p:spPr>
          <a:xfrm>
            <a:off x="669310" y="1312108"/>
            <a:ext cx="718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TAGS : Mask Redundancy and Inter-Branch Consistency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C69956-47B0-D044-A653-B2E8CE002362}"/>
              </a:ext>
            </a:extLst>
          </p:cNvPr>
          <p:cNvSpPr txBox="1"/>
          <p:nvPr/>
        </p:nvSpPr>
        <p:spPr>
          <a:xfrm>
            <a:off x="669310" y="5139313"/>
            <a:ext cx="9362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Mask Redundancy : </a:t>
            </a:r>
            <a:r>
              <a:rPr lang="en-US" dirty="0"/>
              <a:t>All the masks belonging to a action instance should be of equal length</a:t>
            </a:r>
          </a:p>
          <a:p>
            <a:endParaRPr lang="en-US" dirty="0"/>
          </a:p>
          <a:p>
            <a:r>
              <a:rPr lang="en-US" b="1" dirty="0"/>
              <a:t>Inter-Branch Consistency : </a:t>
            </a:r>
            <a:r>
              <a:rPr lang="en-US" dirty="0"/>
              <a:t>All the foreground features in Class and Mask branch should be similar. 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A58A1E-AD9D-5C43-9483-1FD2140153F8}"/>
              </a:ext>
            </a:extLst>
          </p:cNvPr>
          <p:cNvSpPr txBox="1"/>
          <p:nvPr/>
        </p:nvSpPr>
        <p:spPr>
          <a:xfrm>
            <a:off x="7884492" y="2843665"/>
            <a:ext cx="4029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Goal</a:t>
            </a:r>
            <a:r>
              <a:rPr lang="en-US" dirty="0"/>
              <a:t> : Given coarse predictions,</a:t>
            </a:r>
          </a:p>
          <a:p>
            <a:pPr algn="ctr"/>
            <a:r>
              <a:rPr lang="en-US" dirty="0"/>
              <a:t>refine the predictions at feature level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93E484-C395-05F0-5168-35904E6B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CCB3D6-6508-C7A8-120A-2D128420D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D82D9B-3358-488A-034D-D5184E99AE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80"/>
          <a:stretch/>
        </p:blipFill>
        <p:spPr>
          <a:xfrm>
            <a:off x="1700319" y="1996544"/>
            <a:ext cx="5121551" cy="291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62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0C4F82-31A5-F846-86C9-798C90C26578}"/>
              </a:ext>
            </a:extLst>
          </p:cNvPr>
          <p:cNvSpPr txBox="1"/>
          <p:nvPr/>
        </p:nvSpPr>
        <p:spPr>
          <a:xfrm>
            <a:off x="669310" y="1312108"/>
            <a:ext cx="5123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TAGS : Label Assignment and Inference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C69956-47B0-D044-A653-B2E8CE002362}"/>
              </a:ext>
            </a:extLst>
          </p:cNvPr>
          <p:cNvSpPr txBox="1"/>
          <p:nvPr/>
        </p:nvSpPr>
        <p:spPr>
          <a:xfrm>
            <a:off x="669310" y="5545892"/>
            <a:ext cx="10389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GT Label :</a:t>
            </a:r>
            <a:r>
              <a:rPr lang="en-IN" dirty="0"/>
              <a:t> All the snippets (orange or blue squares) of a single action instance with the same action class.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Inference : </a:t>
            </a:r>
            <a:r>
              <a:rPr lang="en-US" dirty="0"/>
              <a:t>Select the top-k Class and corresponding masks and threshold masks to obtain start/end of action.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93E484-C395-05F0-5168-35904E6B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CCB3D6-6508-C7A8-120A-2D128420D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591FF9-D303-48E5-74A0-9064C4645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053" y="1894760"/>
            <a:ext cx="8956392" cy="342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11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0C4F82-31A5-F846-86C9-798C90C26578}"/>
              </a:ext>
            </a:extLst>
          </p:cNvPr>
          <p:cNvSpPr txBox="1"/>
          <p:nvPr/>
        </p:nvSpPr>
        <p:spPr>
          <a:xfrm>
            <a:off x="669310" y="1206335"/>
            <a:ext cx="2781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Quantitative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93E484-C395-05F0-5168-35904E6B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CCB3D6-6508-C7A8-120A-2D128420D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DBCFF2-5525-6A93-1437-A1A6633E8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565" y="1868722"/>
            <a:ext cx="5275456" cy="44070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AB31A1-39A5-A06D-20DF-3C313389B997}"/>
              </a:ext>
            </a:extLst>
          </p:cNvPr>
          <p:cNvSpPr/>
          <p:nvPr/>
        </p:nvSpPr>
        <p:spPr>
          <a:xfrm>
            <a:off x="1326995" y="5898995"/>
            <a:ext cx="5029200" cy="37679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363371-CF87-7959-FFF5-71AF062A7387}"/>
              </a:ext>
            </a:extLst>
          </p:cNvPr>
          <p:cNvSpPr txBox="1"/>
          <p:nvPr/>
        </p:nvSpPr>
        <p:spPr>
          <a:xfrm>
            <a:off x="6972299" y="1558651"/>
            <a:ext cx="1180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Datasets 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FA367F-F118-979C-BEDF-8175D3C24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046" y="1955983"/>
            <a:ext cx="1418125" cy="4708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A1D028B-EE2A-E6DD-9881-5E82B635B634}"/>
              </a:ext>
            </a:extLst>
          </p:cNvPr>
          <p:cNvSpPr/>
          <p:nvPr/>
        </p:nvSpPr>
        <p:spPr>
          <a:xfrm>
            <a:off x="7231779" y="3432304"/>
            <a:ext cx="649061" cy="4708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E50323-B0B1-97E0-3ADD-697F648B2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098" y="3432103"/>
            <a:ext cx="541180" cy="3964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A3B51B5-1EE9-BC90-6073-6F2CE5753014}"/>
              </a:ext>
            </a:extLst>
          </p:cNvPr>
          <p:cNvSpPr/>
          <p:nvPr/>
        </p:nvSpPr>
        <p:spPr>
          <a:xfrm>
            <a:off x="7544262" y="3481090"/>
            <a:ext cx="270590" cy="24787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E426C-FE67-FF48-3925-DD56034C28A7}"/>
              </a:ext>
            </a:extLst>
          </p:cNvPr>
          <p:cNvSpPr txBox="1"/>
          <p:nvPr/>
        </p:nvSpPr>
        <p:spPr>
          <a:xfrm>
            <a:off x="6838565" y="203471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CAD83B-FC4B-621C-0ED9-CD2601183CA6}"/>
              </a:ext>
            </a:extLst>
          </p:cNvPr>
          <p:cNvSpPr txBox="1"/>
          <p:nvPr/>
        </p:nvSpPr>
        <p:spPr>
          <a:xfrm>
            <a:off x="6838565" y="348306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3C40D-6971-D043-025F-66D844354715}"/>
              </a:ext>
            </a:extLst>
          </p:cNvPr>
          <p:cNvSpPr txBox="1"/>
          <p:nvPr/>
        </p:nvSpPr>
        <p:spPr>
          <a:xfrm>
            <a:off x="8817335" y="1773773"/>
            <a:ext cx="295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 9k Training, 5k Testing Video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FFBDACE6-498D-A1B1-FD5E-2A727BB77400}"/>
              </a:ext>
            </a:extLst>
          </p:cNvPr>
          <p:cNvSpPr/>
          <p:nvPr/>
        </p:nvSpPr>
        <p:spPr>
          <a:xfrm>
            <a:off x="8556171" y="1773773"/>
            <a:ext cx="261164" cy="10450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670670-B1D3-EBD9-1166-A0AF27E34543}"/>
              </a:ext>
            </a:extLst>
          </p:cNvPr>
          <p:cNvSpPr txBox="1"/>
          <p:nvPr/>
        </p:nvSpPr>
        <p:spPr>
          <a:xfrm>
            <a:off x="8832870" y="2143105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 Short Videos ( ~ 3-4 mins 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E0EC28-9D6E-B63C-15FF-B0EEAF84D862}"/>
              </a:ext>
            </a:extLst>
          </p:cNvPr>
          <p:cNvSpPr txBox="1"/>
          <p:nvPr/>
        </p:nvSpPr>
        <p:spPr>
          <a:xfrm>
            <a:off x="8832870" y="2510254"/>
            <a:ext cx="2925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70% Long Single FG Instance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9AC56AA1-CA9F-ABCE-13F0-5BCB51D5880E}"/>
              </a:ext>
            </a:extLst>
          </p:cNvPr>
          <p:cNvSpPr/>
          <p:nvPr/>
        </p:nvSpPr>
        <p:spPr>
          <a:xfrm>
            <a:off x="8097444" y="3082485"/>
            <a:ext cx="261164" cy="10450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4D83F1-8361-2DB1-8C76-9DC0DA981F78}"/>
              </a:ext>
            </a:extLst>
          </p:cNvPr>
          <p:cNvSpPr txBox="1"/>
          <p:nvPr/>
        </p:nvSpPr>
        <p:spPr>
          <a:xfrm>
            <a:off x="8375214" y="3109195"/>
            <a:ext cx="319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 200 Training, 213 Testing Video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8EE08F-17CB-AC44-AACC-FF2857B2B7CF}"/>
              </a:ext>
            </a:extLst>
          </p:cNvPr>
          <p:cNvSpPr txBox="1"/>
          <p:nvPr/>
        </p:nvSpPr>
        <p:spPr>
          <a:xfrm>
            <a:off x="8391820" y="344867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Long Videos ( ~ 9-14 mins 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6A967C-48D5-74B2-2B33-54F42A72100D}"/>
              </a:ext>
            </a:extLst>
          </p:cNvPr>
          <p:cNvSpPr txBox="1"/>
          <p:nvPr/>
        </p:nvSpPr>
        <p:spPr>
          <a:xfrm>
            <a:off x="8395771" y="3818839"/>
            <a:ext cx="293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85% Short Multi FG Instance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4C6F7E-E7E4-DD67-FD3C-012F5621B7C7}"/>
              </a:ext>
            </a:extLst>
          </p:cNvPr>
          <p:cNvSpPr txBox="1"/>
          <p:nvPr/>
        </p:nvSpPr>
        <p:spPr>
          <a:xfrm>
            <a:off x="7012764" y="4528483"/>
            <a:ext cx="158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Performance :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E2860D-B9A9-9860-C7CE-963B2F8CAA5C}"/>
              </a:ext>
            </a:extLst>
          </p:cNvPr>
          <p:cNvSpPr txBox="1"/>
          <p:nvPr/>
        </p:nvSpPr>
        <p:spPr>
          <a:xfrm>
            <a:off x="7012764" y="5057793"/>
            <a:ext cx="457888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reach new SOTA on both the Datasets </a:t>
            </a:r>
          </a:p>
          <a:p>
            <a:r>
              <a:rPr lang="en-US" dirty="0"/>
              <a:t>Improving by a margin of ~ </a:t>
            </a:r>
            <a:r>
              <a:rPr lang="en-US" sz="2000" b="1" dirty="0">
                <a:solidFill>
                  <a:srgbClr val="FF0000"/>
                </a:solidFill>
              </a:rPr>
              <a:t>1.5 %</a:t>
            </a:r>
            <a:r>
              <a:rPr lang="en-US" dirty="0"/>
              <a:t> on </a:t>
            </a:r>
            <a:r>
              <a:rPr lang="en-US" b="1" dirty="0"/>
              <a:t>Avg mAP</a:t>
            </a:r>
            <a:r>
              <a:rPr lang="en-US" dirty="0"/>
              <a:t> </a:t>
            </a:r>
          </a:p>
          <a:p>
            <a:r>
              <a:rPr lang="en-US" dirty="0"/>
              <a:t>and ~ </a:t>
            </a:r>
            <a:r>
              <a:rPr lang="en-US" sz="2000" b="1" dirty="0">
                <a:solidFill>
                  <a:srgbClr val="FF0000"/>
                </a:solidFill>
              </a:rPr>
              <a:t>3.4 %</a:t>
            </a:r>
            <a:r>
              <a:rPr lang="en-US" dirty="0"/>
              <a:t> on </a:t>
            </a:r>
            <a:r>
              <a:rPr lang="en-US" b="1" dirty="0"/>
              <a:t>mAP@0.5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95121C-1174-6E3C-39B2-BBD436C05AB3}"/>
              </a:ext>
            </a:extLst>
          </p:cNvPr>
          <p:cNvSpPr txBox="1"/>
          <p:nvPr/>
        </p:nvSpPr>
        <p:spPr>
          <a:xfrm>
            <a:off x="3416831" y="6389648"/>
            <a:ext cx="84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</a:t>
            </a:r>
          </a:p>
        </p:txBody>
      </p:sp>
    </p:spTree>
    <p:extLst>
      <p:ext uri="{BB962C8B-B14F-4D97-AF65-F5344CB8AC3E}">
        <p14:creationId xmlns:p14="http://schemas.microsoft.com/office/powerpoint/2010/main" val="2256392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F34EA6-98BF-05D7-0663-F3BBE96EE579}"/>
              </a:ext>
            </a:extLst>
          </p:cNvPr>
          <p:cNvSpPr txBox="1"/>
          <p:nvPr/>
        </p:nvSpPr>
        <p:spPr>
          <a:xfrm>
            <a:off x="669310" y="1206335"/>
            <a:ext cx="5121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Ablation Studies : Speed and Efficiency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E4D51-486A-3CDA-B856-22D066EDD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6FEBF-0B20-190B-C465-82627413C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BCDAC2-AFF7-E307-3C93-00D5B67E9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565" y="3023218"/>
            <a:ext cx="3648928" cy="1459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82FC37-9976-0AE5-094F-44109B4D3F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79"/>
          <a:stretch/>
        </p:blipFill>
        <p:spPr>
          <a:xfrm>
            <a:off x="6096000" y="3023217"/>
            <a:ext cx="4180138" cy="14595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E9B24-F2BE-6E57-A6CF-93FD82FDE6E1}"/>
              </a:ext>
            </a:extLst>
          </p:cNvPr>
          <p:cNvSpPr txBox="1"/>
          <p:nvPr/>
        </p:nvSpPr>
        <p:spPr>
          <a:xfrm>
            <a:off x="1900514" y="4605453"/>
            <a:ext cx="210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and Test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9A5F1-DFFB-AA22-0F56-6AAC01E4F128}"/>
              </a:ext>
            </a:extLst>
          </p:cNvPr>
          <p:cNvSpPr txBox="1"/>
          <p:nvPr/>
        </p:nvSpPr>
        <p:spPr>
          <a:xfrm>
            <a:off x="7134563" y="4605453"/>
            <a:ext cx="2103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 Efficiency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5390E-A9A1-82B8-F9E3-9AE103F43A2F}"/>
              </a:ext>
            </a:extLst>
          </p:cNvPr>
          <p:cNvSpPr txBox="1"/>
          <p:nvPr/>
        </p:nvSpPr>
        <p:spPr>
          <a:xfrm>
            <a:off x="2609265" y="2653885"/>
            <a:ext cx="84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BC9CEA-4A92-75FF-D344-2FEC45B0EA80}"/>
              </a:ext>
            </a:extLst>
          </p:cNvPr>
          <p:cNvSpPr txBox="1"/>
          <p:nvPr/>
        </p:nvSpPr>
        <p:spPr>
          <a:xfrm>
            <a:off x="7761305" y="2592553"/>
            <a:ext cx="84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3</a:t>
            </a:r>
          </a:p>
        </p:txBody>
      </p:sp>
    </p:spTree>
    <p:extLst>
      <p:ext uri="{BB962C8B-B14F-4D97-AF65-F5344CB8AC3E}">
        <p14:creationId xmlns:p14="http://schemas.microsoft.com/office/powerpoint/2010/main" val="203182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F34EA6-98BF-05D7-0663-F3BBE96EE579}"/>
              </a:ext>
            </a:extLst>
          </p:cNvPr>
          <p:cNvSpPr txBox="1"/>
          <p:nvPr/>
        </p:nvSpPr>
        <p:spPr>
          <a:xfrm>
            <a:off x="669310" y="1206335"/>
            <a:ext cx="6647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Ablation Studies : Proposal-Free vs Proposal-Based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E4D51-486A-3CDA-B856-22D066EDD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6FEBF-0B20-190B-C465-82627413C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5442EF-22D8-E654-CEB5-A73AA4194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104" y="2230696"/>
            <a:ext cx="5766156" cy="1826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B294E8-8F11-EDEB-DA50-01DCC54CF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093" y="4162823"/>
            <a:ext cx="5168900" cy="2197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86EBEC-30D9-4F16-1252-C354793AD8FC}"/>
              </a:ext>
            </a:extLst>
          </p:cNvPr>
          <p:cNvSpPr txBox="1"/>
          <p:nvPr/>
        </p:nvSpPr>
        <p:spPr>
          <a:xfrm>
            <a:off x="847493" y="2959345"/>
            <a:ext cx="2237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 Positive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BE6C03-5B51-62DF-86B8-2701A84E0F9E}"/>
              </a:ext>
            </a:extLst>
          </p:cNvPr>
          <p:cNvSpPr txBox="1"/>
          <p:nvPr/>
        </p:nvSpPr>
        <p:spPr>
          <a:xfrm>
            <a:off x="669310" y="5076707"/>
            <a:ext cx="264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 Error vs Duration</a:t>
            </a:r>
          </a:p>
        </p:txBody>
      </p:sp>
    </p:spTree>
    <p:extLst>
      <p:ext uri="{BB962C8B-B14F-4D97-AF65-F5344CB8AC3E}">
        <p14:creationId xmlns:p14="http://schemas.microsoft.com/office/powerpoint/2010/main" val="258886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F34EA6-98BF-05D7-0663-F3BBE96EE579}"/>
              </a:ext>
            </a:extLst>
          </p:cNvPr>
          <p:cNvSpPr txBox="1"/>
          <p:nvPr/>
        </p:nvSpPr>
        <p:spPr>
          <a:xfrm>
            <a:off x="669310" y="1206335"/>
            <a:ext cx="491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Ablation Studies : Design Advantages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E4D51-486A-3CDA-B856-22D066EDD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6FEBF-0B20-190B-C465-82627413C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99525D-5895-1625-950F-E154239FB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112" y="3023217"/>
            <a:ext cx="3207215" cy="1676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25A42A-AA01-34CD-BCFA-8884E3AC4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1704" y="3023217"/>
            <a:ext cx="3946470" cy="14818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81727-9427-279C-71FA-E4869C2FCC12}"/>
              </a:ext>
            </a:extLst>
          </p:cNvPr>
          <p:cNvSpPr txBox="1"/>
          <p:nvPr/>
        </p:nvSpPr>
        <p:spPr>
          <a:xfrm>
            <a:off x="2023553" y="4699716"/>
            <a:ext cx="238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Branch Design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2C322-9237-C5D8-24AF-9F692DED6288}"/>
              </a:ext>
            </a:extLst>
          </p:cNvPr>
          <p:cNvSpPr txBox="1"/>
          <p:nvPr/>
        </p:nvSpPr>
        <p:spPr>
          <a:xfrm>
            <a:off x="7134773" y="4699716"/>
            <a:ext cx="2717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Actionness vs Global-Mask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FCC9E-2857-7767-817C-7598F8585524}"/>
              </a:ext>
            </a:extLst>
          </p:cNvPr>
          <p:cNvSpPr txBox="1"/>
          <p:nvPr/>
        </p:nvSpPr>
        <p:spPr>
          <a:xfrm>
            <a:off x="2702623" y="2653885"/>
            <a:ext cx="84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F998E-5E79-BBB4-056D-10415CE32CDD}"/>
              </a:ext>
            </a:extLst>
          </p:cNvPr>
          <p:cNvSpPr txBox="1"/>
          <p:nvPr/>
        </p:nvSpPr>
        <p:spPr>
          <a:xfrm>
            <a:off x="7900175" y="2643928"/>
            <a:ext cx="84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5</a:t>
            </a:r>
          </a:p>
        </p:txBody>
      </p:sp>
    </p:spTree>
    <p:extLst>
      <p:ext uri="{BB962C8B-B14F-4D97-AF65-F5344CB8AC3E}">
        <p14:creationId xmlns:p14="http://schemas.microsoft.com/office/powerpoint/2010/main" val="1173533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697C33-8CD1-9E6D-426C-60C480BA93EF}"/>
              </a:ext>
            </a:extLst>
          </p:cNvPr>
          <p:cNvSpPr txBox="1"/>
          <p:nvPr/>
        </p:nvSpPr>
        <p:spPr>
          <a:xfrm>
            <a:off x="669310" y="1206335"/>
            <a:ext cx="2587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Qualitative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CD779-B74E-19B1-7690-E4888660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15E513-4631-C6F8-6CFD-4968B6905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D5329-0CCD-3991-C3C8-7DAB9BD519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54"/>
          <a:stretch/>
        </p:blipFill>
        <p:spPr>
          <a:xfrm>
            <a:off x="6590061" y="2185949"/>
            <a:ext cx="5039503" cy="2809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30AEB9-AC94-62CF-D763-05289A959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76" y="2185949"/>
            <a:ext cx="5039503" cy="2804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08BFB7-85D7-33A5-46E6-26F5C456FDB4}"/>
              </a:ext>
            </a:extLst>
          </p:cNvPr>
          <p:cNvSpPr txBox="1"/>
          <p:nvPr/>
        </p:nvSpPr>
        <p:spPr>
          <a:xfrm>
            <a:off x="2430966" y="5163015"/>
            <a:ext cx="167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ActivityNet v1.3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8A8B4E-F7F3-18B2-473A-E909661528B2}"/>
              </a:ext>
            </a:extLst>
          </p:cNvPr>
          <p:cNvSpPr txBox="1"/>
          <p:nvPr/>
        </p:nvSpPr>
        <p:spPr>
          <a:xfrm>
            <a:off x="8363454" y="5163015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THUMOS14</a:t>
            </a:r>
          </a:p>
        </p:txBody>
      </p:sp>
    </p:spTree>
    <p:extLst>
      <p:ext uri="{BB962C8B-B14F-4D97-AF65-F5344CB8AC3E}">
        <p14:creationId xmlns:p14="http://schemas.microsoft.com/office/powerpoint/2010/main" val="2450090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53104B-2B44-F355-4EBF-B0E4F609A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BC2746-822C-CFF1-0E95-85A9964FD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E1C218-5E9F-9D6E-0C66-415D24CFC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642" y="2504842"/>
            <a:ext cx="2762715" cy="2762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D34A6A-520F-6D6E-DF2D-1676B165279C}"/>
              </a:ext>
            </a:extLst>
          </p:cNvPr>
          <p:cNvSpPr txBox="1"/>
          <p:nvPr/>
        </p:nvSpPr>
        <p:spPr>
          <a:xfrm>
            <a:off x="4029664" y="1728439"/>
            <a:ext cx="4132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Thank You for Listening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5CA908-02B0-CF6E-FE11-EF9B83E1C0B0}"/>
              </a:ext>
            </a:extLst>
          </p:cNvPr>
          <p:cNvSpPr txBox="1"/>
          <p:nvPr/>
        </p:nvSpPr>
        <p:spPr>
          <a:xfrm>
            <a:off x="3869716" y="5272956"/>
            <a:ext cx="4452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Scan the QR Code for more details</a:t>
            </a:r>
          </a:p>
        </p:txBody>
      </p:sp>
    </p:spTree>
    <p:extLst>
      <p:ext uri="{BB962C8B-B14F-4D97-AF65-F5344CB8AC3E}">
        <p14:creationId xmlns:p14="http://schemas.microsoft.com/office/powerpoint/2010/main" val="1476086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2978E55-0D70-954D-84A5-41916E30EC1E}"/>
              </a:ext>
            </a:extLst>
          </p:cNvPr>
          <p:cNvSpPr txBox="1"/>
          <p:nvPr/>
        </p:nvSpPr>
        <p:spPr>
          <a:xfrm>
            <a:off x="728991" y="1281205"/>
            <a:ext cx="4806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Temporal Action Detection 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4B7D45-27EE-074F-94E6-D9953A5670AD}"/>
              </a:ext>
            </a:extLst>
          </p:cNvPr>
          <p:cNvSpPr txBox="1"/>
          <p:nvPr/>
        </p:nvSpPr>
        <p:spPr>
          <a:xfrm>
            <a:off x="1806064" y="3743652"/>
            <a:ext cx="1864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Untrimmed Video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26646-6AC5-354B-A9E9-A330E79B4024}"/>
              </a:ext>
            </a:extLst>
          </p:cNvPr>
          <p:cNvSpPr txBox="1"/>
          <p:nvPr/>
        </p:nvSpPr>
        <p:spPr>
          <a:xfrm>
            <a:off x="5214938" y="2032897"/>
            <a:ext cx="2299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en-US" dirty="0"/>
              <a:t> is the Activity ?</a:t>
            </a:r>
          </a:p>
          <a:p>
            <a:r>
              <a:rPr lang="en-US" dirty="0"/>
              <a:t> (“Playing Ice Hockey”)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9CEEC1-B052-614A-8651-13CE5FA104AD}"/>
              </a:ext>
            </a:extLst>
          </p:cNvPr>
          <p:cNvSpPr txBox="1"/>
          <p:nvPr/>
        </p:nvSpPr>
        <p:spPr>
          <a:xfrm>
            <a:off x="5214937" y="3033022"/>
            <a:ext cx="3118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When</a:t>
            </a:r>
            <a:r>
              <a:rPr lang="en-US" dirty="0"/>
              <a:t> is the Activity Occuring ?</a:t>
            </a:r>
          </a:p>
          <a:p>
            <a:r>
              <a:rPr lang="en-US" dirty="0"/>
              <a:t>              (13 s – 28 s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B1D67D-F564-B146-A4A3-0E6A826D298A}"/>
              </a:ext>
            </a:extLst>
          </p:cNvPr>
          <p:cNvSpPr txBox="1"/>
          <p:nvPr/>
        </p:nvSpPr>
        <p:spPr>
          <a:xfrm>
            <a:off x="728991" y="4988048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Task Definition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653BCF-09B0-3848-B0C6-FE6E573B444D}"/>
              </a:ext>
            </a:extLst>
          </p:cNvPr>
          <p:cNvSpPr txBox="1"/>
          <p:nvPr/>
        </p:nvSpPr>
        <p:spPr>
          <a:xfrm>
            <a:off x="8772525" y="2171396"/>
            <a:ext cx="319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SubTask 1 </a:t>
            </a:r>
            <a:r>
              <a:rPr lang="en-US" dirty="0"/>
              <a:t>: Action </a:t>
            </a:r>
            <a:r>
              <a:rPr lang="en-US" b="1" dirty="0">
                <a:solidFill>
                  <a:schemeClr val="accent2"/>
                </a:solidFill>
              </a:rPr>
              <a:t>Classification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EC0D5E-5DA7-3D4B-8BBE-38E4088D7E4B}"/>
              </a:ext>
            </a:extLst>
          </p:cNvPr>
          <p:cNvSpPr txBox="1"/>
          <p:nvPr/>
        </p:nvSpPr>
        <p:spPr>
          <a:xfrm>
            <a:off x="8772524" y="3033022"/>
            <a:ext cx="3249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SubTask 2 </a:t>
            </a:r>
            <a:r>
              <a:rPr lang="en-US" dirty="0"/>
              <a:t>: Temporal </a:t>
            </a:r>
            <a:r>
              <a:rPr lang="en-US" b="1" dirty="0">
                <a:solidFill>
                  <a:schemeClr val="accent2"/>
                </a:solidFill>
              </a:rPr>
              <a:t>Regression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B26CF2-1826-7F40-B189-A4CC4ADD4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676" y="4366482"/>
            <a:ext cx="1544773" cy="8689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1A34B9-240D-0C47-8EA2-4C34C8530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860" y="4360645"/>
            <a:ext cx="1544774" cy="8806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4AA1CB-6E07-8542-9667-DA4F78A6F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5" y="4354813"/>
            <a:ext cx="1565517" cy="8806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B539C9-F95D-1346-9FB9-D71CAA6C8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539" y="4354813"/>
            <a:ext cx="1565517" cy="8806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F35EB4D-79EB-E54A-89A5-486EEDDEF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7344" y="4354813"/>
            <a:ext cx="1565517" cy="8806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AB727DA-D7F6-9645-A99D-104915AD5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676" y="5674245"/>
            <a:ext cx="1544773" cy="8689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EB4EFC3-A56D-B548-A237-F9113F2C9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860" y="5668408"/>
            <a:ext cx="1544774" cy="8806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F7F6E0B-3DFC-2F4F-B261-240A2B72F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5" y="5662576"/>
            <a:ext cx="1565517" cy="8806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0C5179-1FE8-EB47-ABEB-D0C007D0D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539" y="5662576"/>
            <a:ext cx="1565517" cy="8806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1217047-4902-1743-9DE2-BE451BD22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7344" y="5662576"/>
            <a:ext cx="1565517" cy="8806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38C190C-B82A-AD4E-9FE1-5F10171C3865}"/>
              </a:ext>
            </a:extLst>
          </p:cNvPr>
          <p:cNvSpPr/>
          <p:nvPr/>
        </p:nvSpPr>
        <p:spPr>
          <a:xfrm>
            <a:off x="3212962" y="5662576"/>
            <a:ext cx="7814673" cy="880602"/>
          </a:xfrm>
          <a:prstGeom prst="rect">
            <a:avLst/>
          </a:prstGeom>
          <a:solidFill>
            <a:schemeClr val="bg1">
              <a:lumMod val="95000"/>
              <a:alpha val="76414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	         </a:t>
            </a:r>
            <a:r>
              <a:rPr lang="en-US" b="1" dirty="0">
                <a:solidFill>
                  <a:srgbClr val="002060"/>
                </a:solidFill>
              </a:rPr>
              <a:t>Playing Ice Hockey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E82DF7-656C-A34F-9461-2CCFBC6A0CB3}"/>
              </a:ext>
            </a:extLst>
          </p:cNvPr>
          <p:cNvSpPr/>
          <p:nvPr/>
        </p:nvSpPr>
        <p:spPr>
          <a:xfrm>
            <a:off x="6308966" y="5662576"/>
            <a:ext cx="3173894" cy="88060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2FC49A-D813-E84F-882D-37C3BDEC0EFB}"/>
              </a:ext>
            </a:extLst>
          </p:cNvPr>
          <p:cNvSpPr txBox="1"/>
          <p:nvPr/>
        </p:nvSpPr>
        <p:spPr>
          <a:xfrm>
            <a:off x="3027088" y="64961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EC695D9-1125-BE4B-8C1D-97DDE5E082A1}"/>
              </a:ext>
            </a:extLst>
          </p:cNvPr>
          <p:cNvSpPr txBox="1"/>
          <p:nvPr/>
        </p:nvSpPr>
        <p:spPr>
          <a:xfrm>
            <a:off x="10876791" y="6496175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36  (in sec)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69980D-F6FF-CE4D-827B-F1D906A906E3}"/>
              </a:ext>
            </a:extLst>
          </p:cNvPr>
          <p:cNvSpPr txBox="1"/>
          <p:nvPr/>
        </p:nvSpPr>
        <p:spPr>
          <a:xfrm>
            <a:off x="6091884" y="6519677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13</a:t>
            </a:r>
            <a:r>
              <a:rPr lang="en-US" dirty="0"/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A1B40C-12BD-4E44-8753-FFE5E0EEBB7D}"/>
              </a:ext>
            </a:extLst>
          </p:cNvPr>
          <p:cNvSpPr txBox="1"/>
          <p:nvPr/>
        </p:nvSpPr>
        <p:spPr>
          <a:xfrm>
            <a:off x="9296986" y="6527690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28</a:t>
            </a:r>
            <a:r>
              <a:rPr lang="en-US" dirty="0"/>
              <a:t> </a:t>
            </a:r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7D755198-6DE7-B84B-943F-6EAC80CEE212}"/>
              </a:ext>
            </a:extLst>
          </p:cNvPr>
          <p:cNvSpPr/>
          <p:nvPr/>
        </p:nvSpPr>
        <p:spPr>
          <a:xfrm>
            <a:off x="7060963" y="5308732"/>
            <a:ext cx="118668" cy="27326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F15130-2127-9839-4E51-39B03F9277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884" y="1836735"/>
            <a:ext cx="3249031" cy="183061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22DCF6E-5BFF-1A99-3DA8-918C60F242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277B94C-23A3-2435-BE96-2494DC2A0C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2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33" grpId="0" animBg="1"/>
      <p:bldP spid="34" grpId="0" animBg="1"/>
      <p:bldP spid="36" grpId="0"/>
      <p:bldP spid="37" grpId="0"/>
      <p:bldP spid="38" grpId="0"/>
      <p:bldP spid="39" grpId="0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22DCF6E-5BFF-1A99-3DA8-918C60F24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277B94C-23A3-2435-BE96-2494DC2A0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09A6276-C3BB-59C1-E11E-FD289158CBCD}"/>
              </a:ext>
            </a:extLst>
          </p:cNvPr>
          <p:cNvSpPr txBox="1"/>
          <p:nvPr/>
        </p:nvSpPr>
        <p:spPr>
          <a:xfrm>
            <a:off x="669310" y="1312108"/>
            <a:ext cx="1564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Prior Work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1C660F0-829D-CB7C-42B1-8732E9A01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70" y="2745226"/>
            <a:ext cx="4038600" cy="161090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77C921B-0CE4-BDE3-8A20-21F1DD20D221}"/>
              </a:ext>
            </a:extLst>
          </p:cNvPr>
          <p:cNvSpPr txBox="1"/>
          <p:nvPr/>
        </p:nvSpPr>
        <p:spPr>
          <a:xfrm>
            <a:off x="669310" y="1889216"/>
            <a:ext cx="3938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1) Anchor Based Proposal Learning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AE3A421-DD35-29B1-FD49-BBD3C580E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870" y="2745227"/>
            <a:ext cx="1595487" cy="161090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6AD8E0C-DC44-BAA2-C555-73538C89CD84}"/>
              </a:ext>
            </a:extLst>
          </p:cNvPr>
          <p:cNvSpPr txBox="1"/>
          <p:nvPr/>
        </p:nvSpPr>
        <p:spPr>
          <a:xfrm>
            <a:off x="1017270" y="4812030"/>
            <a:ext cx="90867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Stage Network Design – 1) First Detect Action Boundary 2) Classify Action within boundary</a:t>
            </a:r>
          </a:p>
          <a:p>
            <a:endParaRPr lang="en-US" dirty="0"/>
          </a:p>
          <a:p>
            <a:r>
              <a:rPr lang="en-US" dirty="0"/>
              <a:t>Too many proposals (~ 8k) generated for detecting the temporal boundaries</a:t>
            </a:r>
          </a:p>
          <a:p>
            <a:endParaRPr lang="en-US" dirty="0"/>
          </a:p>
          <a:p>
            <a:r>
              <a:rPr lang="en-US" dirty="0"/>
              <a:t>Requires extra hyperparams for tuning the anchors similar to anchor based object detection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B22CAD-769E-8FA6-C249-0C7AB4B347F5}"/>
              </a:ext>
            </a:extLst>
          </p:cNvPr>
          <p:cNvSpPr txBox="1"/>
          <p:nvPr/>
        </p:nvSpPr>
        <p:spPr>
          <a:xfrm>
            <a:off x="7109098" y="3429000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 : R-C3D</a:t>
            </a:r>
            <a:r>
              <a:rPr lang="en-US" baseline="30000" dirty="0"/>
              <a:t>1</a:t>
            </a:r>
            <a:r>
              <a:rPr lang="en-US" dirty="0"/>
              <a:t> ( ICCV17 )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A559025-F6ED-7C09-B493-C00797E31125}"/>
              </a:ext>
            </a:extLst>
          </p:cNvPr>
          <p:cNvCxnSpPr>
            <a:cxnSpLocks/>
          </p:cNvCxnSpPr>
          <p:nvPr/>
        </p:nvCxnSpPr>
        <p:spPr>
          <a:xfrm>
            <a:off x="578069" y="6501437"/>
            <a:ext cx="1100433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16FAFBA-8D67-1336-1250-B0D243124122}"/>
              </a:ext>
            </a:extLst>
          </p:cNvPr>
          <p:cNvSpPr txBox="1"/>
          <p:nvPr/>
        </p:nvSpPr>
        <p:spPr>
          <a:xfrm>
            <a:off x="580708" y="6548606"/>
            <a:ext cx="76242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baseline="30000" dirty="0">
                <a:solidFill>
                  <a:srgbClr val="0070C0"/>
                </a:solidFill>
              </a:rPr>
              <a:t>1</a:t>
            </a:r>
            <a:r>
              <a:rPr lang="en-US" sz="1100" b="1" dirty="0">
                <a:solidFill>
                  <a:srgbClr val="0070C0"/>
                </a:solidFill>
              </a:rPr>
              <a:t>Xu, Huijuan, Abir Das, and Kate Saenko. "R-c3d: Region convolutional 3d network for temporal activity detection." ICCV. 2017.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D3113E3-CABF-737E-32B5-51FC4DFB8C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7793" y="1623823"/>
            <a:ext cx="940237" cy="84429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61C2EA9-EE05-E861-8496-763350570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9289" y="2779024"/>
            <a:ext cx="940237" cy="844294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3EAB59E5-354F-92A9-FE63-EE3F9682C33A}"/>
              </a:ext>
            </a:extLst>
          </p:cNvPr>
          <p:cNvSpPr/>
          <p:nvPr/>
        </p:nvSpPr>
        <p:spPr>
          <a:xfrm>
            <a:off x="10661869" y="2811962"/>
            <a:ext cx="498207" cy="47208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9AD6CB4-30FB-D798-7793-71D88458C7A8}"/>
              </a:ext>
            </a:extLst>
          </p:cNvPr>
          <p:cNvSpPr/>
          <p:nvPr/>
        </p:nvSpPr>
        <p:spPr>
          <a:xfrm>
            <a:off x="10814269" y="2964362"/>
            <a:ext cx="498207" cy="47208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6F559A8-336B-AC2E-E568-F9CE0D72A264}"/>
              </a:ext>
            </a:extLst>
          </p:cNvPr>
          <p:cNvSpPr/>
          <p:nvPr/>
        </p:nvSpPr>
        <p:spPr>
          <a:xfrm>
            <a:off x="10524639" y="2924018"/>
            <a:ext cx="940237" cy="66482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68C8474-0E84-713E-B4F0-15A1A391D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9289" y="3879647"/>
            <a:ext cx="940237" cy="844294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7599C2E1-48B4-9B84-9238-7B500A9CC95F}"/>
              </a:ext>
            </a:extLst>
          </p:cNvPr>
          <p:cNvSpPr/>
          <p:nvPr/>
        </p:nvSpPr>
        <p:spPr>
          <a:xfrm>
            <a:off x="10524639" y="4011918"/>
            <a:ext cx="787837" cy="61823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E12F681-07C4-E5D9-24BC-9483401D4A79}"/>
              </a:ext>
            </a:extLst>
          </p:cNvPr>
          <p:cNvSpPr txBox="1"/>
          <p:nvPr/>
        </p:nvSpPr>
        <p:spPr>
          <a:xfrm>
            <a:off x="10001716" y="1270670"/>
            <a:ext cx="1818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Anchor Based Obj Det</a:t>
            </a:r>
          </a:p>
        </p:txBody>
      </p:sp>
    </p:spTree>
    <p:extLst>
      <p:ext uri="{BB962C8B-B14F-4D97-AF65-F5344CB8AC3E}">
        <p14:creationId xmlns:p14="http://schemas.microsoft.com/office/powerpoint/2010/main" val="4215623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22DCF6E-5BFF-1A99-3DA8-918C60F24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277B94C-23A3-2435-BE96-2494DC2A0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EF83DD-B64C-7350-F7AA-69BB210FA0A8}"/>
              </a:ext>
            </a:extLst>
          </p:cNvPr>
          <p:cNvSpPr txBox="1"/>
          <p:nvPr/>
        </p:nvSpPr>
        <p:spPr>
          <a:xfrm>
            <a:off x="669310" y="1312108"/>
            <a:ext cx="1564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Prior Work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CD4E0E-098D-D732-F909-54F99866A4F6}"/>
              </a:ext>
            </a:extLst>
          </p:cNvPr>
          <p:cNvSpPr txBox="1"/>
          <p:nvPr/>
        </p:nvSpPr>
        <p:spPr>
          <a:xfrm>
            <a:off x="669310" y="1889216"/>
            <a:ext cx="3762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2) Anchor Free Proposal Learning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E1469F-2273-A867-9294-3C362E993F5D}"/>
              </a:ext>
            </a:extLst>
          </p:cNvPr>
          <p:cNvSpPr txBox="1"/>
          <p:nvPr/>
        </p:nvSpPr>
        <p:spPr>
          <a:xfrm>
            <a:off x="544980" y="4622097"/>
            <a:ext cx="107408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Stage Network Design – 1) First Detect Action Boundary 2) Classify Action within boundary</a:t>
            </a:r>
          </a:p>
          <a:p>
            <a:endParaRPr lang="en-US" dirty="0"/>
          </a:p>
          <a:p>
            <a:r>
              <a:rPr lang="en-US" dirty="0"/>
              <a:t>Each temporal location is processed individually using IOU regression, thus captures only local context</a:t>
            </a:r>
          </a:p>
          <a:p>
            <a:endParaRPr lang="en-US" dirty="0"/>
          </a:p>
          <a:p>
            <a:r>
              <a:rPr lang="en-US" dirty="0"/>
              <a:t>Does not use anchors but exhaustively tries to find the action boundaries comparing each location motivated </a:t>
            </a:r>
          </a:p>
          <a:p>
            <a:r>
              <a:rPr lang="en-US" dirty="0"/>
              <a:t>by Anchor-free object detection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17954C-DE0C-993F-F79F-7614D97F4BA2}"/>
              </a:ext>
            </a:extLst>
          </p:cNvPr>
          <p:cNvSpPr txBox="1"/>
          <p:nvPr/>
        </p:nvSpPr>
        <p:spPr>
          <a:xfrm>
            <a:off x="7473916" y="4005592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 : BMN</a:t>
            </a:r>
            <a:r>
              <a:rPr lang="en-US" baseline="30000" dirty="0"/>
              <a:t>2</a:t>
            </a:r>
            <a:r>
              <a:rPr lang="en-US" dirty="0"/>
              <a:t> ( ICCV19 )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264E2CD-EA71-DCF2-8741-C3BF8FF9A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924" y="2740121"/>
            <a:ext cx="3911858" cy="15603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C2BB167-61E7-446D-CDCE-812D60A81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781" y="2811190"/>
            <a:ext cx="1463189" cy="147732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811716-B7E0-1E44-B51B-D7AFE0DE4340}"/>
              </a:ext>
            </a:extLst>
          </p:cNvPr>
          <p:cNvCxnSpPr>
            <a:cxnSpLocks/>
          </p:cNvCxnSpPr>
          <p:nvPr/>
        </p:nvCxnSpPr>
        <p:spPr>
          <a:xfrm>
            <a:off x="578069" y="6501437"/>
            <a:ext cx="1100433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C67D356-96B3-EE69-43B5-5304E25A53C0}"/>
              </a:ext>
            </a:extLst>
          </p:cNvPr>
          <p:cNvSpPr txBox="1"/>
          <p:nvPr/>
        </p:nvSpPr>
        <p:spPr>
          <a:xfrm>
            <a:off x="580708" y="6548606"/>
            <a:ext cx="6558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baseline="30000" dirty="0">
                <a:solidFill>
                  <a:srgbClr val="0070C0"/>
                </a:solidFill>
              </a:rPr>
              <a:t>2</a:t>
            </a:r>
            <a:r>
              <a:rPr lang="en-US" sz="1100" b="1" dirty="0">
                <a:solidFill>
                  <a:srgbClr val="0070C0"/>
                </a:solidFill>
              </a:rPr>
              <a:t>Lin, Tianwei, et al. "Bmn: Boundary-matching network for temporal action proposal generation.” ICCV 2019.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C1560F2-7CE4-E8CB-6450-3659881FF8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7793" y="1623823"/>
            <a:ext cx="940237" cy="8442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2573EB0-5726-7B9F-00EA-91661D946D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9289" y="3879647"/>
            <a:ext cx="940237" cy="84429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A7952AE-32D6-BAB3-4AF3-B5D286AC2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7793" y="2713727"/>
            <a:ext cx="940234" cy="84429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F20D55C-DA8F-17B4-40C0-E051C40CFAD0}"/>
              </a:ext>
            </a:extLst>
          </p:cNvPr>
          <p:cNvSpPr/>
          <p:nvPr/>
        </p:nvSpPr>
        <p:spPr>
          <a:xfrm>
            <a:off x="10701218" y="4081532"/>
            <a:ext cx="584587" cy="46811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B58F5C-8FF2-488A-26CF-C2A6989F08B1}"/>
              </a:ext>
            </a:extLst>
          </p:cNvPr>
          <p:cNvSpPr txBox="1"/>
          <p:nvPr/>
        </p:nvSpPr>
        <p:spPr>
          <a:xfrm>
            <a:off x="10001716" y="1270670"/>
            <a:ext cx="1694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Anchor Free Obj Det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626830E-F57C-08AF-B12B-5652BC3FDA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7021" y="2458165"/>
            <a:ext cx="2478014" cy="15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11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234056-B8ED-E2E5-227E-DAADB6A72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FD4ABE-06D6-E6DE-6524-3E4DF765F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7797B-578C-1A26-725B-19D354910F61}"/>
              </a:ext>
            </a:extLst>
          </p:cNvPr>
          <p:cNvSpPr txBox="1"/>
          <p:nvPr/>
        </p:nvSpPr>
        <p:spPr>
          <a:xfrm>
            <a:off x="669310" y="1312108"/>
            <a:ext cx="3093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Proposal Free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68648-8339-19B3-95EF-54D1583465A4}"/>
              </a:ext>
            </a:extLst>
          </p:cNvPr>
          <p:cNvSpPr txBox="1"/>
          <p:nvPr/>
        </p:nvSpPr>
        <p:spPr>
          <a:xfrm>
            <a:off x="1017270" y="4812030"/>
            <a:ext cx="110221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Temporal Location is processed globally using Transformers. </a:t>
            </a:r>
          </a:p>
          <a:p>
            <a:endParaRPr lang="en-US" dirty="0"/>
          </a:p>
          <a:p>
            <a:r>
              <a:rPr lang="en-US" dirty="0"/>
              <a:t>Uses binary action masks to model action boundary instead of proposals , draws analogy from object localization</a:t>
            </a:r>
          </a:p>
          <a:p>
            <a:endParaRPr lang="en-US" dirty="0"/>
          </a:p>
          <a:p>
            <a:r>
              <a:rPr lang="en-US" dirty="0"/>
              <a:t>Mask boundaries are action boundaries i.e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 Proposal Learning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71DD97-365B-FF0D-103F-F8429FDBA2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947"/>
          <a:stretch/>
        </p:blipFill>
        <p:spPr>
          <a:xfrm>
            <a:off x="2002469" y="2045970"/>
            <a:ext cx="2807385" cy="23116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25682-C8CE-7C36-99C8-13CBFC93D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5470" y="1653599"/>
            <a:ext cx="940237" cy="8442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0C2FF9-1EF4-02E5-39F4-1F842AD76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5470" y="3775545"/>
            <a:ext cx="940237" cy="8442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DB3437-17B7-51CA-858C-61CDA2E74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0123" y="2670002"/>
            <a:ext cx="940232" cy="8442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FFA197E-496E-E87F-F54D-9C3961E81262}"/>
              </a:ext>
            </a:extLst>
          </p:cNvPr>
          <p:cNvSpPr/>
          <p:nvPr/>
        </p:nvSpPr>
        <p:spPr>
          <a:xfrm>
            <a:off x="10549890" y="2800351"/>
            <a:ext cx="694419" cy="62865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C8BFC0-9070-6817-3A67-52A0E0969432}"/>
              </a:ext>
            </a:extLst>
          </p:cNvPr>
          <p:cNvSpPr/>
          <p:nvPr/>
        </p:nvSpPr>
        <p:spPr>
          <a:xfrm>
            <a:off x="10163266" y="3903804"/>
            <a:ext cx="694419" cy="62865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77CF0E-8DE7-9847-3684-B1EA64713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3845" y="2676049"/>
            <a:ext cx="940232" cy="8442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B149A-ECF2-5EDD-7D00-4EE9E3E00A76}"/>
              </a:ext>
            </a:extLst>
          </p:cNvPr>
          <p:cNvSpPr txBox="1"/>
          <p:nvPr/>
        </p:nvSpPr>
        <p:spPr>
          <a:xfrm>
            <a:off x="9122153" y="1306289"/>
            <a:ext cx="284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Object Localization based Detection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E52683-0BCF-D23C-C13A-306B02BA23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062"/>
          <a:stretch/>
        </p:blipFill>
        <p:spPr>
          <a:xfrm>
            <a:off x="6758175" y="2101266"/>
            <a:ext cx="1308925" cy="231161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294E15-5092-87A7-2274-CE3D90F33E83}"/>
              </a:ext>
            </a:extLst>
          </p:cNvPr>
          <p:cNvCxnSpPr>
            <a:cxnSpLocks/>
          </p:cNvCxnSpPr>
          <p:nvPr/>
        </p:nvCxnSpPr>
        <p:spPr>
          <a:xfrm flipV="1">
            <a:off x="4787552" y="3268682"/>
            <a:ext cx="308556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6CA9F48-4B79-D2FC-9A4A-E18B89BA1F42}"/>
              </a:ext>
            </a:extLst>
          </p:cNvPr>
          <p:cNvSpPr/>
          <p:nvPr/>
        </p:nvSpPr>
        <p:spPr>
          <a:xfrm rot="16200000">
            <a:off x="4538928" y="3084685"/>
            <a:ext cx="1482353" cy="36799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Global Mask Generator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22E085-CE3E-9232-14B8-67DC94951266}"/>
              </a:ext>
            </a:extLst>
          </p:cNvPr>
          <p:cNvSpPr/>
          <p:nvPr/>
        </p:nvSpPr>
        <p:spPr>
          <a:xfrm>
            <a:off x="5798635" y="2163338"/>
            <a:ext cx="223024" cy="21821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EDB53D-014C-9152-E4AA-DBD8BC7C513C}"/>
              </a:ext>
            </a:extLst>
          </p:cNvPr>
          <p:cNvSpPr/>
          <p:nvPr/>
        </p:nvSpPr>
        <p:spPr>
          <a:xfrm>
            <a:off x="5797797" y="2690898"/>
            <a:ext cx="223024" cy="16546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EEF8F4-B1B0-F9B7-1F7D-07B768F9D31C}"/>
              </a:ext>
            </a:extLst>
          </p:cNvPr>
          <p:cNvSpPr txBox="1"/>
          <p:nvPr/>
        </p:nvSpPr>
        <p:spPr>
          <a:xfrm rot="16200000">
            <a:off x="5490091" y="3395093"/>
            <a:ext cx="8034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Foreground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EEA3E4-B9FE-E12B-BFE2-668BBED4F640}"/>
              </a:ext>
            </a:extLst>
          </p:cNvPr>
          <p:cNvCxnSpPr>
            <a:cxnSpLocks/>
          </p:cNvCxnSpPr>
          <p:nvPr/>
        </p:nvCxnSpPr>
        <p:spPr>
          <a:xfrm flipV="1">
            <a:off x="5475458" y="3268680"/>
            <a:ext cx="308556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B3151B9-FF2F-0821-837C-E8495D4B1354}"/>
              </a:ext>
            </a:extLst>
          </p:cNvPr>
          <p:cNvCxnSpPr/>
          <p:nvPr/>
        </p:nvCxnSpPr>
        <p:spPr>
          <a:xfrm>
            <a:off x="6080234" y="2670002"/>
            <a:ext cx="811220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0A9AAD5-7481-CB1E-6E73-D46DB897A3BD}"/>
              </a:ext>
            </a:extLst>
          </p:cNvPr>
          <p:cNvCxnSpPr/>
          <p:nvPr/>
        </p:nvCxnSpPr>
        <p:spPr>
          <a:xfrm>
            <a:off x="6080234" y="4345511"/>
            <a:ext cx="811220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819C2B-494A-5C2D-6A61-187CF8FE8196}"/>
              </a:ext>
            </a:extLst>
          </p:cNvPr>
          <p:cNvCxnSpPr>
            <a:cxnSpLocks/>
          </p:cNvCxnSpPr>
          <p:nvPr/>
        </p:nvCxnSpPr>
        <p:spPr>
          <a:xfrm flipV="1">
            <a:off x="6228894" y="3254426"/>
            <a:ext cx="308556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79C50DC-18B3-5626-7BFF-64EAEC6A62CE}"/>
              </a:ext>
            </a:extLst>
          </p:cNvPr>
          <p:cNvSpPr txBox="1"/>
          <p:nvPr/>
        </p:nvSpPr>
        <p:spPr>
          <a:xfrm>
            <a:off x="6178524" y="2918251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Mapping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7093ED-BCC6-13B0-F724-679E5CE14656}"/>
              </a:ext>
            </a:extLst>
          </p:cNvPr>
          <p:cNvSpPr txBox="1"/>
          <p:nvPr/>
        </p:nvSpPr>
        <p:spPr>
          <a:xfrm>
            <a:off x="6127487" y="2379968"/>
            <a:ext cx="7873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Mask Start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CA7CAA-1289-10B9-91D7-C528D6F57581}"/>
              </a:ext>
            </a:extLst>
          </p:cNvPr>
          <p:cNvSpPr txBox="1"/>
          <p:nvPr/>
        </p:nvSpPr>
        <p:spPr>
          <a:xfrm>
            <a:off x="6129608" y="4368180"/>
            <a:ext cx="7264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Mask End</a:t>
            </a:r>
          </a:p>
        </p:txBody>
      </p:sp>
    </p:spTree>
    <p:extLst>
      <p:ext uri="{BB962C8B-B14F-4D97-AF65-F5344CB8AC3E}">
        <p14:creationId xmlns:p14="http://schemas.microsoft.com/office/powerpoint/2010/main" val="610210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234056-B8ED-E2E5-227E-DAADB6A72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FD4ABE-06D6-E6DE-6524-3E4DF765F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7797B-578C-1A26-725B-19D354910F61}"/>
              </a:ext>
            </a:extLst>
          </p:cNvPr>
          <p:cNvSpPr txBox="1"/>
          <p:nvPr/>
        </p:nvSpPr>
        <p:spPr>
          <a:xfrm>
            <a:off x="669310" y="1312108"/>
            <a:ext cx="3093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Proposal Free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68648-8339-19B3-95EF-54D1583465A4}"/>
              </a:ext>
            </a:extLst>
          </p:cNvPr>
          <p:cNvSpPr txBox="1"/>
          <p:nvPr/>
        </p:nvSpPr>
        <p:spPr>
          <a:xfrm>
            <a:off x="1017270" y="4812030"/>
            <a:ext cx="110221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Temporal Location is processed globally using Transformers. </a:t>
            </a:r>
          </a:p>
          <a:p>
            <a:endParaRPr lang="en-US" dirty="0"/>
          </a:p>
          <a:p>
            <a:r>
              <a:rPr lang="en-US" dirty="0"/>
              <a:t>Uses binary action masks to model action boundary instead of proposals , draws analogy from object localization</a:t>
            </a:r>
          </a:p>
          <a:p>
            <a:endParaRPr lang="en-US" dirty="0"/>
          </a:p>
          <a:p>
            <a:r>
              <a:rPr lang="en-US" dirty="0"/>
              <a:t>Mask boundaries are action boundaries i.e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 Proposal Learning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71DD97-365B-FF0D-103F-F8429FDBA2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947"/>
          <a:stretch/>
        </p:blipFill>
        <p:spPr>
          <a:xfrm>
            <a:off x="2002469" y="2045970"/>
            <a:ext cx="2807385" cy="23116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25682-C8CE-7C36-99C8-13CBFC93D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5470" y="1653599"/>
            <a:ext cx="940237" cy="8442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0C2FF9-1EF4-02E5-39F4-1F842AD76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5470" y="3775545"/>
            <a:ext cx="940237" cy="8442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DB3437-17B7-51CA-858C-61CDA2E74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0123" y="2670002"/>
            <a:ext cx="940232" cy="8442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FFA197E-496E-E87F-F54D-9C3961E81262}"/>
              </a:ext>
            </a:extLst>
          </p:cNvPr>
          <p:cNvSpPr/>
          <p:nvPr/>
        </p:nvSpPr>
        <p:spPr>
          <a:xfrm>
            <a:off x="10549890" y="2800351"/>
            <a:ext cx="694419" cy="62865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C8BFC0-9070-6817-3A67-52A0E0969432}"/>
              </a:ext>
            </a:extLst>
          </p:cNvPr>
          <p:cNvSpPr/>
          <p:nvPr/>
        </p:nvSpPr>
        <p:spPr>
          <a:xfrm>
            <a:off x="10163266" y="3903804"/>
            <a:ext cx="694419" cy="62865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77CF0E-8DE7-9847-3684-B1EA64713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3845" y="2676049"/>
            <a:ext cx="940232" cy="8442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B149A-ECF2-5EDD-7D00-4EE9E3E00A76}"/>
              </a:ext>
            </a:extLst>
          </p:cNvPr>
          <p:cNvSpPr txBox="1"/>
          <p:nvPr/>
        </p:nvSpPr>
        <p:spPr>
          <a:xfrm>
            <a:off x="9122153" y="1306289"/>
            <a:ext cx="284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Object Localization based Detection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E52683-0BCF-D23C-C13A-306B02BA23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062"/>
          <a:stretch/>
        </p:blipFill>
        <p:spPr>
          <a:xfrm>
            <a:off x="6758175" y="2101266"/>
            <a:ext cx="1308925" cy="231161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294E15-5092-87A7-2274-CE3D90F33E83}"/>
              </a:ext>
            </a:extLst>
          </p:cNvPr>
          <p:cNvCxnSpPr>
            <a:cxnSpLocks/>
          </p:cNvCxnSpPr>
          <p:nvPr/>
        </p:nvCxnSpPr>
        <p:spPr>
          <a:xfrm flipV="1">
            <a:off x="4787552" y="3268682"/>
            <a:ext cx="308556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6CA9F48-4B79-D2FC-9A4A-E18B89BA1F42}"/>
              </a:ext>
            </a:extLst>
          </p:cNvPr>
          <p:cNvSpPr/>
          <p:nvPr/>
        </p:nvSpPr>
        <p:spPr>
          <a:xfrm rot="16200000">
            <a:off x="4538928" y="3084685"/>
            <a:ext cx="1482353" cy="36799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Global Mask Generator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22E085-CE3E-9232-14B8-67DC94951266}"/>
              </a:ext>
            </a:extLst>
          </p:cNvPr>
          <p:cNvSpPr/>
          <p:nvPr/>
        </p:nvSpPr>
        <p:spPr>
          <a:xfrm>
            <a:off x="5798635" y="2163338"/>
            <a:ext cx="223024" cy="21821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EDB53D-014C-9152-E4AA-DBD8BC7C513C}"/>
              </a:ext>
            </a:extLst>
          </p:cNvPr>
          <p:cNvSpPr/>
          <p:nvPr/>
        </p:nvSpPr>
        <p:spPr>
          <a:xfrm>
            <a:off x="5797797" y="2690898"/>
            <a:ext cx="223024" cy="16546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EEF8F4-B1B0-F9B7-1F7D-07B768F9D31C}"/>
              </a:ext>
            </a:extLst>
          </p:cNvPr>
          <p:cNvSpPr txBox="1"/>
          <p:nvPr/>
        </p:nvSpPr>
        <p:spPr>
          <a:xfrm rot="16200000">
            <a:off x="5490091" y="3395093"/>
            <a:ext cx="8034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Foreground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EEA3E4-B9FE-E12B-BFE2-668BBED4F640}"/>
              </a:ext>
            </a:extLst>
          </p:cNvPr>
          <p:cNvCxnSpPr>
            <a:cxnSpLocks/>
          </p:cNvCxnSpPr>
          <p:nvPr/>
        </p:nvCxnSpPr>
        <p:spPr>
          <a:xfrm flipV="1">
            <a:off x="5475458" y="3268680"/>
            <a:ext cx="308556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B3151B9-FF2F-0821-837C-E8495D4B1354}"/>
              </a:ext>
            </a:extLst>
          </p:cNvPr>
          <p:cNvCxnSpPr/>
          <p:nvPr/>
        </p:nvCxnSpPr>
        <p:spPr>
          <a:xfrm>
            <a:off x="6080234" y="2670002"/>
            <a:ext cx="811220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0A9AAD5-7481-CB1E-6E73-D46DB897A3BD}"/>
              </a:ext>
            </a:extLst>
          </p:cNvPr>
          <p:cNvCxnSpPr/>
          <p:nvPr/>
        </p:nvCxnSpPr>
        <p:spPr>
          <a:xfrm>
            <a:off x="6080234" y="4345511"/>
            <a:ext cx="811220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819C2B-494A-5C2D-6A61-187CF8FE8196}"/>
              </a:ext>
            </a:extLst>
          </p:cNvPr>
          <p:cNvCxnSpPr>
            <a:cxnSpLocks/>
          </p:cNvCxnSpPr>
          <p:nvPr/>
        </p:nvCxnSpPr>
        <p:spPr>
          <a:xfrm flipV="1">
            <a:off x="6228894" y="3254426"/>
            <a:ext cx="308556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79C50DC-18B3-5626-7BFF-64EAEC6A62CE}"/>
              </a:ext>
            </a:extLst>
          </p:cNvPr>
          <p:cNvSpPr txBox="1"/>
          <p:nvPr/>
        </p:nvSpPr>
        <p:spPr>
          <a:xfrm>
            <a:off x="6178524" y="2918251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Mapping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7093ED-BCC6-13B0-F724-679E5CE14656}"/>
              </a:ext>
            </a:extLst>
          </p:cNvPr>
          <p:cNvSpPr txBox="1"/>
          <p:nvPr/>
        </p:nvSpPr>
        <p:spPr>
          <a:xfrm>
            <a:off x="6127487" y="2379968"/>
            <a:ext cx="7873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Mask Start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CA7CAA-1289-10B9-91D7-C528D6F57581}"/>
              </a:ext>
            </a:extLst>
          </p:cNvPr>
          <p:cNvSpPr txBox="1"/>
          <p:nvPr/>
        </p:nvSpPr>
        <p:spPr>
          <a:xfrm>
            <a:off x="6129608" y="4368180"/>
            <a:ext cx="7264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Mask End</a:t>
            </a:r>
          </a:p>
        </p:txBody>
      </p:sp>
    </p:spTree>
    <p:extLst>
      <p:ext uri="{BB962C8B-B14F-4D97-AF65-F5344CB8AC3E}">
        <p14:creationId xmlns:p14="http://schemas.microsoft.com/office/powerpoint/2010/main" val="321336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5862FD4-415A-9A4B-847B-72CD41D300FF}"/>
              </a:ext>
            </a:extLst>
          </p:cNvPr>
          <p:cNvSpPr txBox="1"/>
          <p:nvPr/>
        </p:nvSpPr>
        <p:spPr>
          <a:xfrm>
            <a:off x="669310" y="1312108"/>
            <a:ext cx="10275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Our Approach – </a:t>
            </a:r>
            <a:r>
              <a:rPr lang="en-US" sz="2400" b="1" dirty="0">
                <a:solidFill>
                  <a:srgbClr val="FF0000"/>
                </a:solidFill>
              </a:rPr>
              <a:t>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emporal </a:t>
            </a:r>
            <a:r>
              <a:rPr lang="en-US" sz="2400" b="1" dirty="0">
                <a:solidFill>
                  <a:srgbClr val="FF0000"/>
                </a:solidFill>
              </a:rPr>
              <a:t>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ction Detection using </a:t>
            </a:r>
            <a:r>
              <a:rPr lang="en-US" sz="2400" b="1" dirty="0">
                <a:solidFill>
                  <a:srgbClr val="FF0000"/>
                </a:solidFill>
              </a:rPr>
              <a:t>G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lobal 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egmentation ( TAGS 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6CA7A-8AA2-A941-8893-884BB3DC6104}"/>
              </a:ext>
            </a:extLst>
          </p:cNvPr>
          <p:cNvSpPr txBox="1"/>
          <p:nvPr/>
        </p:nvSpPr>
        <p:spPr>
          <a:xfrm>
            <a:off x="364273" y="5496100"/>
            <a:ext cx="114634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We introduce TAGS - A new proposal-free approach to Localize Actions </a:t>
            </a:r>
          </a:p>
          <a:p>
            <a:pPr algn="ctr"/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a) </a:t>
            </a: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</a:rPr>
              <a:t>Single Stage and Efficient 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b) </a:t>
            </a: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</a:rPr>
              <a:t>Action Masks instead of Proposals 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c) </a:t>
            </a: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</a:rPr>
              <a:t>Embarrassingly Simple Design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47E471-14B5-FA07-0DD0-59193429E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137" y="2017011"/>
            <a:ext cx="8196146" cy="30672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22A3F5-FCD9-CA33-F0D6-3BFF3AED9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7A5707-6381-E78C-9EE3-5681DC5C7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7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0C4F82-31A5-F846-86C9-798C90C26578}"/>
              </a:ext>
            </a:extLst>
          </p:cNvPr>
          <p:cNvSpPr txBox="1"/>
          <p:nvPr/>
        </p:nvSpPr>
        <p:spPr>
          <a:xfrm>
            <a:off x="669310" y="1312108"/>
            <a:ext cx="6119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TAGS : Multi-Scale Snippet Embedding Module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C69956-47B0-D044-A653-B2E8CE002362}"/>
              </a:ext>
            </a:extLst>
          </p:cNvPr>
          <p:cNvSpPr txBox="1"/>
          <p:nvPr/>
        </p:nvSpPr>
        <p:spPr>
          <a:xfrm>
            <a:off x="669310" y="4972044"/>
            <a:ext cx="102094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Video Frames are passed into a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Frozen Video Encoder</a:t>
            </a:r>
            <a:r>
              <a:rPr lang="en-US" b="1" baseline="30000" dirty="0">
                <a:solidFill>
                  <a:schemeClr val="accent4">
                    <a:lumMod val="75000"/>
                  </a:schemeClr>
                </a:solidFill>
              </a:rPr>
              <a:t>*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/>
              <a:t>to obtain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Snippets</a:t>
            </a:r>
          </a:p>
          <a:p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/>
              <a:t>Each Snippet is passed into a Multi-Head Transformer (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Embedding Module</a:t>
            </a:r>
            <a:r>
              <a:rPr lang="en-US" b="1" dirty="0"/>
              <a:t> </a:t>
            </a:r>
            <a:r>
              <a:rPr lang="en-US" dirty="0"/>
              <a:t>) to obtain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Global Context .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81EAB2-82A3-EB45-BFF4-98D05AAFB6E8}"/>
              </a:ext>
            </a:extLst>
          </p:cNvPr>
          <p:cNvCxnSpPr>
            <a:cxnSpLocks/>
          </p:cNvCxnSpPr>
          <p:nvPr/>
        </p:nvCxnSpPr>
        <p:spPr>
          <a:xfrm>
            <a:off x="578069" y="6495722"/>
            <a:ext cx="1100433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FA073F-6FA7-9B46-82CD-0FBD3B782F71}"/>
              </a:ext>
            </a:extLst>
          </p:cNvPr>
          <p:cNvSpPr txBox="1"/>
          <p:nvPr/>
        </p:nvSpPr>
        <p:spPr>
          <a:xfrm>
            <a:off x="2881473" y="6581001"/>
            <a:ext cx="63975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/>
              <a:t>* Encoders ( I3D/C3D – ConvLSTM based ) are finetuned on Kinetics Dataset for Action Classification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A58A1E-AD9D-5C43-9483-1FD2140153F8}"/>
              </a:ext>
            </a:extLst>
          </p:cNvPr>
          <p:cNvSpPr txBox="1"/>
          <p:nvPr/>
        </p:nvSpPr>
        <p:spPr>
          <a:xfrm>
            <a:off x="7884492" y="2843665"/>
            <a:ext cx="4029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Goal</a:t>
            </a:r>
            <a:r>
              <a:rPr lang="en-US" dirty="0"/>
              <a:t> : Given a video , generate </a:t>
            </a:r>
          </a:p>
          <a:p>
            <a:pPr algn="ctr"/>
            <a:r>
              <a:rPr lang="en-US" dirty="0"/>
              <a:t>a multi-scale global embedding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3500B3-FA63-1640-2265-19F949EC7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13" y="2080393"/>
            <a:ext cx="6782337" cy="25381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B6875F-9046-C446-B31B-8E38B40175DB}"/>
              </a:ext>
            </a:extLst>
          </p:cNvPr>
          <p:cNvSpPr/>
          <p:nvPr/>
        </p:nvSpPr>
        <p:spPr>
          <a:xfrm>
            <a:off x="1733318" y="2105864"/>
            <a:ext cx="1556292" cy="2287713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93E484-C395-05F0-5168-35904E6B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CCB3D6-6508-C7A8-120A-2D128420D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93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0C4F82-31A5-F846-86C9-798C90C26578}"/>
              </a:ext>
            </a:extLst>
          </p:cNvPr>
          <p:cNvSpPr txBox="1"/>
          <p:nvPr/>
        </p:nvSpPr>
        <p:spPr>
          <a:xfrm>
            <a:off x="669310" y="1312108"/>
            <a:ext cx="5198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TAGS : Temporal Action Detection Head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C69956-47B0-D044-A653-B2E8CE002362}"/>
              </a:ext>
            </a:extLst>
          </p:cNvPr>
          <p:cNvSpPr txBox="1"/>
          <p:nvPr/>
        </p:nvSpPr>
        <p:spPr>
          <a:xfrm>
            <a:off x="669310" y="4972044"/>
            <a:ext cx="90917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Temporal Location (Snippet) is classified into one of (K+1) classes including background</a:t>
            </a:r>
          </a:p>
          <a:p>
            <a:endParaRPr lang="en-US" dirty="0"/>
          </a:p>
          <a:p>
            <a:r>
              <a:rPr lang="en-US" dirty="0"/>
              <a:t>Each positive action location is mapped to a global mask in Mask Branch</a:t>
            </a:r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Even with one positive action snippet, we get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a) Action Class b) Action Boundary 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A58A1E-AD9D-5C43-9483-1FD2140153F8}"/>
              </a:ext>
            </a:extLst>
          </p:cNvPr>
          <p:cNvSpPr txBox="1"/>
          <p:nvPr/>
        </p:nvSpPr>
        <p:spPr>
          <a:xfrm>
            <a:off x="7884492" y="2843665"/>
            <a:ext cx="4029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Goal</a:t>
            </a:r>
            <a:r>
              <a:rPr lang="en-US" dirty="0"/>
              <a:t> : Given a video embedding</a:t>
            </a:r>
          </a:p>
          <a:p>
            <a:pPr algn="ctr"/>
            <a:r>
              <a:rPr lang="en-US" dirty="0"/>
              <a:t>detect action at coarse-level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3500B3-FA63-1640-2265-19F949EC7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13" y="2080393"/>
            <a:ext cx="6782337" cy="25381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B6875F-9046-C446-B31B-8E38B40175DB}"/>
              </a:ext>
            </a:extLst>
          </p:cNvPr>
          <p:cNvSpPr/>
          <p:nvPr/>
        </p:nvSpPr>
        <p:spPr>
          <a:xfrm>
            <a:off x="3534937" y="1995116"/>
            <a:ext cx="2007218" cy="245422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93E484-C395-05F0-5168-35904E6B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CCB3D6-6508-C7A8-120A-2D128420D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65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4144</TotalTime>
  <Words>798</Words>
  <Application>Microsoft Macintosh PowerPoint</Application>
  <PresentationFormat>Widescreen</PresentationFormat>
  <Paragraphs>128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Sauradip Nag</dc:creator>
  <cp:lastModifiedBy>Sauradip Nag</cp:lastModifiedBy>
  <cp:revision>163</cp:revision>
  <dcterms:created xsi:type="dcterms:W3CDTF">2021-07-20T09:32:17Z</dcterms:created>
  <dcterms:modified xsi:type="dcterms:W3CDTF">2022-10-02T22:45:30Z</dcterms:modified>
</cp:coreProperties>
</file>